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Lexend Deca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D59CEAA-7A3B-49D1-AC13-9BBA1E801311}">
  <a:tblStyle styleId="{1D59CEAA-7A3B-49D1-AC13-9BBA1E80131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LexendDeca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exendDeca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jpg>
</file>

<file path=ppt/media/image31.jpg>
</file>

<file path=ppt/media/image32.jpg>
</file>

<file path=ppt/media/image33.png>
</file>

<file path=ppt/media/image34.jp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06980fb955_0_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06980fb955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68eabd3ed_1_16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068eabd3ed_1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068eabd3ed_1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068eabd3ed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068eabd3ed_1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068eabd3ed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05828db415_4_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05828db415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06980fb955_0_1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06980fb955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068eabd3ed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068eabd3e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068eabd3ed_1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068eabd3ed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68eabd3ed_1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68eabd3ed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68eabd3ed_1_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68eabd3ed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68eabd3ed_1_1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68eabd3ed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68eabd3ed_1_1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68eabd3ed_1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68eabd3ed_1_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068eabd3ed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6980fb955_0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6980fb95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6980fb955_0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06980fb95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· Big circuit">
  <p:cSld name="BLANK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42525" y="42525"/>
            <a:ext cx="2000100" cy="2000100"/>
          </a:xfrm>
          <a:prstGeom prst="ellipse">
            <a:avLst/>
          </a:prstGeom>
          <a:gradFill>
            <a:gsLst>
              <a:gs pos="0">
                <a:srgbClr val="00FFFF">
                  <a:alpha val="54117"/>
                </a:srgbClr>
              </a:gs>
              <a:gs pos="73000">
                <a:srgbClr val="00FFFF">
                  <a:alpha val="0"/>
                </a:srgbClr>
              </a:gs>
              <a:gs pos="100000">
                <a:srgbClr val="00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1343850" y="866400"/>
            <a:ext cx="4185600" cy="36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Font typeface="Lexend Deca"/>
              <a:buChar char="⬡"/>
              <a:defRPr sz="3000">
                <a:latin typeface="Lexend Deca"/>
                <a:ea typeface="Lexend Deca"/>
                <a:cs typeface="Lexend Deca"/>
                <a:sym typeface="Lexend Deca"/>
              </a:defRPr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8pPr>
            <a:lvl9pPr indent="-419100" lvl="8" marL="411480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20" name="Google Shape;20;p4"/>
          <p:cNvSpPr txBox="1"/>
          <p:nvPr/>
        </p:nvSpPr>
        <p:spPr>
          <a:xfrm>
            <a:off x="826414" y="656117"/>
            <a:ext cx="6138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“</a:t>
            </a:r>
            <a:endParaRPr sz="7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580550" y="1352550"/>
            <a:ext cx="2841000" cy="31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3753943" y="1352550"/>
            <a:ext cx="2841000" cy="31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>
            <p:ph type="title"/>
          </p:nvPr>
        </p:nvSpPr>
        <p:spPr>
          <a:xfrm>
            <a:off x="580550" y="205975"/>
            <a:ext cx="64056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580550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2780447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8" name="Google Shape;38;p7"/>
          <p:cNvSpPr txBox="1"/>
          <p:nvPr>
            <p:ph idx="3" type="body"/>
          </p:nvPr>
        </p:nvSpPr>
        <p:spPr>
          <a:xfrm>
            <a:off x="4980344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/>
          <p:nvPr>
            <p:ph idx="1" type="body"/>
          </p:nvPr>
        </p:nvSpPr>
        <p:spPr>
          <a:xfrm>
            <a:off x="580550" y="4406300"/>
            <a:ext cx="61359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· Small circuit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"/>
              <a:buChar char="⬡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810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810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810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810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810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810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810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810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2JOJWIo6Q8A1vTzxO2H76ODYfQxgpGaj/view" TargetMode="External"/><Relationship Id="rId4" Type="http://schemas.openxmlformats.org/officeDocument/2006/relationships/image" Target="../media/image1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image" Target="../media/image29.png"/><Relationship Id="rId10" Type="http://schemas.openxmlformats.org/officeDocument/2006/relationships/image" Target="../media/image25.png"/><Relationship Id="rId13" Type="http://schemas.openxmlformats.org/officeDocument/2006/relationships/image" Target="../media/image33.png"/><Relationship Id="rId12" Type="http://schemas.openxmlformats.org/officeDocument/2006/relationships/image" Target="../media/image24.pn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9" Type="http://schemas.openxmlformats.org/officeDocument/2006/relationships/image" Target="../media/image26.png"/><Relationship Id="rId5" Type="http://schemas.openxmlformats.org/officeDocument/2006/relationships/image" Target="../media/image9.png"/><Relationship Id="rId6" Type="http://schemas.openxmlformats.org/officeDocument/2006/relationships/image" Target="../media/image14.png"/><Relationship Id="rId7" Type="http://schemas.openxmlformats.org/officeDocument/2006/relationships/image" Target="../media/image22.png"/><Relationship Id="rId8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FpQSVPj7vmivdVtIZoCVz3D3uGPnro00/view" TargetMode="External"/><Relationship Id="rId4" Type="http://schemas.openxmlformats.org/officeDocument/2006/relationships/image" Target="../media/image3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4.jpg"/><Relationship Id="rId4" Type="http://schemas.openxmlformats.org/officeDocument/2006/relationships/image" Target="../media/image31.jpg"/><Relationship Id="rId5" Type="http://schemas.openxmlformats.org/officeDocument/2006/relationships/image" Target="../media/image32.jpg"/><Relationship Id="rId6" Type="http://schemas.openxmlformats.org/officeDocument/2006/relationships/image" Target="../media/image2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CdB41CnINdaWxfw4g6H_u5abh9fkKTqm/view" TargetMode="External"/><Relationship Id="rId4" Type="http://schemas.openxmlformats.org/officeDocument/2006/relationships/image" Target="../media/image2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21.png"/><Relationship Id="rId7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ctrTitle"/>
          </p:nvPr>
        </p:nvSpPr>
        <p:spPr>
          <a:xfrm>
            <a:off x="250475" y="1991825"/>
            <a:ext cx="49743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Projet Sécurité Informatique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Capture the Flag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475" y="1050906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814" y="378324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3770" y="884611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692" y="4034576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4399" y="3624439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64593" y="3757882"/>
            <a:ext cx="321850" cy="44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163525" y="-228375"/>
            <a:ext cx="4838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Crontab et MariaDB</a:t>
            </a:r>
            <a:endParaRPr/>
          </a:p>
        </p:txBody>
      </p:sp>
      <p:sp>
        <p:nvSpPr>
          <p:cNvPr id="198" name="Google Shape;198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2"/>
          <p:cNvSpPr txBox="1"/>
          <p:nvPr/>
        </p:nvSpPr>
        <p:spPr>
          <a:xfrm>
            <a:off x="639650" y="967550"/>
            <a:ext cx="500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"/>
              <a:buChar char="-"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Exécution automatique de scripts présents dans un dossier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"/>
              <a:buChar char="-"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Possède les droits root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200" name="Google Shape;2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758" y="629020"/>
            <a:ext cx="1317483" cy="6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660" y="2912088"/>
            <a:ext cx="933684" cy="690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781750" y="3450625"/>
            <a:ext cx="5001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"/>
              <a:buChar char="-"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Contient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une base de données contenant divers scripts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"/>
              <a:buChar char="-"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Peu protégé, en remote, il est possible de réaliser une requête </a:t>
            </a:r>
            <a:r>
              <a:rPr lang="en">
                <a:solidFill>
                  <a:srgbClr val="F1C232"/>
                </a:solidFill>
                <a:latin typeface="Muli"/>
                <a:ea typeface="Muli"/>
                <a:cs typeface="Muli"/>
                <a:sym typeface="Muli"/>
              </a:rPr>
              <a:t>INTO OUTFILE</a:t>
            </a:r>
            <a:endParaRPr>
              <a:solidFill>
                <a:srgbClr val="F1C232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03" name="Google Shape;203;p22"/>
          <p:cNvSpPr/>
          <p:nvPr/>
        </p:nvSpPr>
        <p:spPr>
          <a:xfrm>
            <a:off x="4063000" y="2107725"/>
            <a:ext cx="2569500" cy="744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04" name="Google Shape;204;p22"/>
          <p:cNvSpPr txBox="1"/>
          <p:nvPr/>
        </p:nvSpPr>
        <p:spPr>
          <a:xfrm>
            <a:off x="6908325" y="2139200"/>
            <a:ext cx="2002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Un script montre le mot de passe admin de la machine dans toutes les consoles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4195375" y="2664250"/>
            <a:ext cx="2150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Déplacement du script créé par MariaDB pour être exécuté par Cron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1" name="Google Shape;211;p23"/>
          <p:cNvGrpSpPr/>
          <p:nvPr/>
        </p:nvGrpSpPr>
        <p:grpSpPr>
          <a:xfrm>
            <a:off x="840373" y="818020"/>
            <a:ext cx="7485564" cy="3843548"/>
            <a:chOff x="1177450" y="241631"/>
            <a:chExt cx="6173152" cy="3616776"/>
          </a:xfrm>
        </p:grpSpPr>
        <p:sp>
          <p:nvSpPr>
            <p:cNvPr id="212" name="Google Shape;212;p23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3FC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6" name="Google Shape;216;p23"/>
          <p:cNvSpPr txBox="1"/>
          <p:nvPr>
            <p:ph idx="4294967295" type="body"/>
          </p:nvPr>
        </p:nvSpPr>
        <p:spPr>
          <a:xfrm>
            <a:off x="113900" y="-39725"/>
            <a:ext cx="3441000" cy="647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Lexend Deca"/>
                <a:ea typeface="Lexend Deca"/>
                <a:cs typeface="Lexend Deca"/>
                <a:sym typeface="Lexend Deca"/>
              </a:rPr>
              <a:t>Démonstration</a:t>
            </a:r>
            <a:endParaRPr sz="1800"/>
          </a:p>
        </p:txBody>
      </p:sp>
      <p:pic>
        <p:nvPicPr>
          <p:cNvPr id="217" name="Google Shape;217;p23" title="ctf_moyen_group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4013" y="1022100"/>
            <a:ext cx="5838274" cy="328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 txBox="1"/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Capture the Flag : </a:t>
            </a:r>
            <a:br>
              <a:rPr lang="en"/>
            </a:br>
            <a:r>
              <a:rPr lang="en"/>
              <a:t>Difficile</a:t>
            </a:r>
            <a:endParaRPr/>
          </a:p>
        </p:txBody>
      </p:sp>
      <p:sp>
        <p:nvSpPr>
          <p:cNvPr id="223" name="Google Shape;223;p24"/>
          <p:cNvSpPr txBox="1"/>
          <p:nvPr>
            <p:ph idx="1" type="subTitle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Infiltrer un réseau d’entreprise afin de récupérer des informations sensibles</a:t>
            </a:r>
            <a:endParaRPr/>
          </a:p>
        </p:txBody>
      </p:sp>
      <p:pic>
        <p:nvPicPr>
          <p:cNvPr id="224" name="Google Shape;2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0489" y="1239898"/>
            <a:ext cx="1102533" cy="12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2" name="Google Shape;2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545362" y="1986938"/>
            <a:ext cx="787682" cy="89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8900" y="1303475"/>
            <a:ext cx="1099851" cy="574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5"/>
          <p:cNvPicPr preferRelativeResize="0"/>
          <p:nvPr/>
        </p:nvPicPr>
        <p:blipFill rotWithShape="1">
          <a:blip r:embed="rId5">
            <a:alphaModFix/>
          </a:blip>
          <a:srcRect b="22690" l="0" r="0" t="0"/>
          <a:stretch/>
        </p:blipFill>
        <p:spPr>
          <a:xfrm>
            <a:off x="485675" y="3438150"/>
            <a:ext cx="389425" cy="87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93725" y="700725"/>
            <a:ext cx="722225" cy="7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93725" y="1648725"/>
            <a:ext cx="722225" cy="7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93725" y="3626925"/>
            <a:ext cx="722225" cy="724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" name="Google Shape;238;p25"/>
          <p:cNvCxnSpPr/>
          <p:nvPr/>
        </p:nvCxnSpPr>
        <p:spPr>
          <a:xfrm flipH="1" rot="10800000">
            <a:off x="5302375" y="1251000"/>
            <a:ext cx="1668300" cy="1590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25"/>
          <p:cNvCxnSpPr/>
          <p:nvPr/>
        </p:nvCxnSpPr>
        <p:spPr>
          <a:xfrm>
            <a:off x="5342100" y="1757525"/>
            <a:ext cx="1638300" cy="446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25"/>
          <p:cNvCxnSpPr/>
          <p:nvPr/>
        </p:nvCxnSpPr>
        <p:spPr>
          <a:xfrm>
            <a:off x="2200525" y="2742000"/>
            <a:ext cx="4893000" cy="1238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25"/>
          <p:cNvSpPr txBox="1"/>
          <p:nvPr/>
        </p:nvSpPr>
        <p:spPr>
          <a:xfrm>
            <a:off x="1255488" y="2866750"/>
            <a:ext cx="136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Serveur netcat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42" name="Google Shape;242;p25"/>
          <p:cNvSpPr txBox="1"/>
          <p:nvPr/>
        </p:nvSpPr>
        <p:spPr>
          <a:xfrm>
            <a:off x="4355113" y="1780775"/>
            <a:ext cx="136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Routeur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43" name="Google Shape;243;p25"/>
          <p:cNvSpPr txBox="1"/>
          <p:nvPr/>
        </p:nvSpPr>
        <p:spPr>
          <a:xfrm>
            <a:off x="7615948" y="754950"/>
            <a:ext cx="1181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Client Patron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44" name="Google Shape;244;p25"/>
          <p:cNvSpPr txBox="1"/>
          <p:nvPr/>
        </p:nvSpPr>
        <p:spPr>
          <a:xfrm>
            <a:off x="7615948" y="1487400"/>
            <a:ext cx="1181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Client Utilisateur réseau local entreprise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45" name="Google Shape;245;p25"/>
          <p:cNvSpPr txBox="1"/>
          <p:nvPr/>
        </p:nvSpPr>
        <p:spPr>
          <a:xfrm>
            <a:off x="7615948" y="3573300"/>
            <a:ext cx="1181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Client Prestataire extérieur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46" name="Google Shape;246;p25"/>
          <p:cNvSpPr txBox="1"/>
          <p:nvPr/>
        </p:nvSpPr>
        <p:spPr>
          <a:xfrm>
            <a:off x="69500" y="54225"/>
            <a:ext cx="4557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Architecture réseau</a:t>
            </a:r>
            <a:endParaRPr/>
          </a:p>
        </p:txBody>
      </p:sp>
      <p:cxnSp>
        <p:nvCxnSpPr>
          <p:cNvPr id="247" name="Google Shape;247;p25"/>
          <p:cNvCxnSpPr/>
          <p:nvPr/>
        </p:nvCxnSpPr>
        <p:spPr>
          <a:xfrm flipH="1" rot="10800000">
            <a:off x="2137900" y="1663850"/>
            <a:ext cx="2692500" cy="8766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8" name="Google Shape;248;p25"/>
          <p:cNvSpPr txBox="1"/>
          <p:nvPr/>
        </p:nvSpPr>
        <p:spPr>
          <a:xfrm>
            <a:off x="130488" y="4572000"/>
            <a:ext cx="109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Attaquant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49" name="Google Shape;249;p25"/>
          <p:cNvSpPr txBox="1"/>
          <p:nvPr/>
        </p:nvSpPr>
        <p:spPr>
          <a:xfrm rot="-1093307">
            <a:off x="2837263" y="1780796"/>
            <a:ext cx="1147440" cy="40015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Muli"/>
                <a:ea typeface="Muli"/>
                <a:cs typeface="Muli"/>
                <a:sym typeface="Muli"/>
              </a:rPr>
              <a:t>IPsec</a:t>
            </a:r>
            <a:endParaRPr b="1">
              <a:solidFill>
                <a:srgbClr val="FF99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50" name="Google Shape;250;p25"/>
          <p:cNvSpPr txBox="1"/>
          <p:nvPr/>
        </p:nvSpPr>
        <p:spPr>
          <a:xfrm>
            <a:off x="147475" y="2372775"/>
            <a:ext cx="942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Muli"/>
                <a:ea typeface="Muli"/>
                <a:cs typeface="Muli"/>
                <a:sym typeface="Muli"/>
              </a:rPr>
              <a:t>Buffer overflow</a:t>
            </a:r>
            <a:endParaRPr b="1">
              <a:solidFill>
                <a:srgbClr val="FF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51" name="Google Shape;251;p25"/>
          <p:cNvSpPr/>
          <p:nvPr/>
        </p:nvSpPr>
        <p:spPr>
          <a:xfrm flipH="1" rot="-10038555">
            <a:off x="768293" y="2557991"/>
            <a:ext cx="625813" cy="750816"/>
          </a:xfrm>
          <a:prstGeom prst="lightningBol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252" name="Google Shape;252;p25"/>
          <p:cNvSpPr txBox="1"/>
          <p:nvPr/>
        </p:nvSpPr>
        <p:spPr>
          <a:xfrm rot="848419">
            <a:off x="2875140" y="3353107"/>
            <a:ext cx="3885427" cy="4000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Muli"/>
                <a:ea typeface="Muli"/>
                <a:cs typeface="Muli"/>
                <a:sym typeface="Muli"/>
              </a:rPr>
              <a:t>Authentification (IPv4)</a:t>
            </a:r>
            <a:endParaRPr b="1">
              <a:solidFill>
                <a:srgbClr val="FF99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53" name="Google Shape;253;p25"/>
          <p:cNvSpPr txBox="1"/>
          <p:nvPr/>
        </p:nvSpPr>
        <p:spPr>
          <a:xfrm rot="-323139">
            <a:off x="5412347" y="1034277"/>
            <a:ext cx="1147465" cy="400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Muli"/>
                <a:ea typeface="Muli"/>
                <a:cs typeface="Muli"/>
                <a:sym typeface="Muli"/>
              </a:rPr>
              <a:t>IPsec</a:t>
            </a:r>
            <a:endParaRPr b="1">
              <a:solidFill>
                <a:srgbClr val="FF99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54" name="Google Shape;254;p25"/>
          <p:cNvSpPr txBox="1"/>
          <p:nvPr/>
        </p:nvSpPr>
        <p:spPr>
          <a:xfrm rot="916963">
            <a:off x="5562712" y="1927423"/>
            <a:ext cx="1147271" cy="4002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Muli"/>
                <a:ea typeface="Muli"/>
                <a:cs typeface="Muli"/>
                <a:sym typeface="Muli"/>
              </a:rPr>
              <a:t>IPsec</a:t>
            </a:r>
            <a:endParaRPr b="1">
              <a:solidFill>
                <a:srgbClr val="FF9900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255" name="Google Shape;255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8100" y="3243609"/>
            <a:ext cx="464599" cy="23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8624751">
            <a:off x="752503" y="4033886"/>
            <a:ext cx="186719" cy="186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77718" y="3479065"/>
            <a:ext cx="260975" cy="26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 rot="4216445">
            <a:off x="222207" y="3847235"/>
            <a:ext cx="338912" cy="336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860661">
            <a:off x="7256399" y="845374"/>
            <a:ext cx="242930" cy="22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5"/>
          <p:cNvPicPr preferRelativeResize="0"/>
          <p:nvPr/>
        </p:nvPicPr>
        <p:blipFill rotWithShape="1">
          <a:blip r:embed="rId12">
            <a:alphaModFix/>
          </a:blip>
          <a:srcRect b="10" l="21589" r="15" t="0"/>
          <a:stretch/>
        </p:blipFill>
        <p:spPr>
          <a:xfrm flipH="1" rot="4235861">
            <a:off x="638321" y="3397956"/>
            <a:ext cx="115907" cy="177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5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flipH="1">
            <a:off x="485687" y="4311025"/>
            <a:ext cx="256120" cy="26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5"/>
          <p:cNvPicPr preferRelativeResize="0"/>
          <p:nvPr/>
        </p:nvPicPr>
        <p:blipFill rotWithShape="1">
          <a:blip r:embed="rId5">
            <a:alphaModFix/>
          </a:blip>
          <a:srcRect b="-1325" l="51576" r="0" t="77304"/>
          <a:stretch/>
        </p:blipFill>
        <p:spPr>
          <a:xfrm>
            <a:off x="686525" y="4314753"/>
            <a:ext cx="188575" cy="272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25"/>
          <p:cNvCxnSpPr>
            <a:endCxn id="237" idx="0"/>
          </p:cNvCxnSpPr>
          <p:nvPr/>
        </p:nvCxnSpPr>
        <p:spPr>
          <a:xfrm>
            <a:off x="2272138" y="2692425"/>
            <a:ext cx="4982700" cy="934500"/>
          </a:xfrm>
          <a:prstGeom prst="curvedConnector2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64" name="Google Shape;264;p25"/>
          <p:cNvSpPr txBox="1"/>
          <p:nvPr/>
        </p:nvSpPr>
        <p:spPr>
          <a:xfrm rot="449025">
            <a:off x="3941631" y="2156150"/>
            <a:ext cx="2591273" cy="8311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Muli"/>
                <a:ea typeface="Muli"/>
                <a:cs typeface="Muli"/>
                <a:sym typeface="Muli"/>
              </a:rPr>
              <a:t>Récupération de l’ID et MdP Utilisateur en sniffant les paquets d’authentification</a:t>
            </a:r>
            <a:endParaRPr b="1">
              <a:solidFill>
                <a:srgbClr val="FF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265" name="Google Shape;265;p25"/>
          <p:cNvCxnSpPr>
            <a:endCxn id="237" idx="2"/>
          </p:cNvCxnSpPr>
          <p:nvPr/>
        </p:nvCxnSpPr>
        <p:spPr>
          <a:xfrm>
            <a:off x="6903538" y="4103775"/>
            <a:ext cx="351300" cy="247200"/>
          </a:xfrm>
          <a:prstGeom prst="curvedConnector4">
            <a:avLst>
              <a:gd fmla="val -73865" name="adj1"/>
              <a:gd fmla="val 201679" name="adj2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66" name="Google Shape;266;p25"/>
          <p:cNvSpPr txBox="1"/>
          <p:nvPr/>
        </p:nvSpPr>
        <p:spPr>
          <a:xfrm>
            <a:off x="2565753" y="3708413"/>
            <a:ext cx="4325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Muli"/>
              <a:buChar char="-"/>
            </a:pPr>
            <a:r>
              <a:rPr b="1" lang="en">
                <a:solidFill>
                  <a:srgbClr val="FF0000"/>
                </a:solidFill>
                <a:latin typeface="Muli"/>
                <a:ea typeface="Muli"/>
                <a:cs typeface="Muli"/>
                <a:sym typeface="Muli"/>
              </a:rPr>
              <a:t>Décompiler l’exécutable de l’algo de chiffrement</a:t>
            </a:r>
            <a:endParaRPr b="1">
              <a:solidFill>
                <a:srgbClr val="FF0000"/>
              </a:solidFill>
              <a:latin typeface="Muli"/>
              <a:ea typeface="Muli"/>
              <a:cs typeface="Muli"/>
              <a:sym typeface="Mul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Muli"/>
              <a:buChar char="-"/>
            </a:pPr>
            <a:r>
              <a:rPr b="1" lang="en">
                <a:solidFill>
                  <a:srgbClr val="FF0000"/>
                </a:solidFill>
                <a:latin typeface="Muli"/>
                <a:ea typeface="Muli"/>
                <a:cs typeface="Muli"/>
                <a:sym typeface="Muli"/>
              </a:rPr>
              <a:t>Créer l’algo inverse pour déchiffrer un compte rendu de réunion où un ID et MdP de connexion pour une machine sur le réseau local de l’entreprise seront inscrits</a:t>
            </a:r>
            <a:endParaRPr b="1">
              <a:solidFill>
                <a:srgbClr val="FF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67" name="Google Shape;267;p25"/>
          <p:cNvSpPr txBox="1"/>
          <p:nvPr/>
        </p:nvSpPr>
        <p:spPr>
          <a:xfrm>
            <a:off x="4018473" y="264625"/>
            <a:ext cx="292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Muli"/>
                <a:ea typeface="Muli"/>
                <a:cs typeface="Muli"/>
                <a:sym typeface="Muli"/>
              </a:rPr>
              <a:t>Se connecter en SSH avec l’ID/MdP</a:t>
            </a:r>
            <a:endParaRPr b="1">
              <a:solidFill>
                <a:srgbClr val="FF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268" name="Google Shape;268;p25"/>
          <p:cNvCxnSpPr>
            <a:endCxn id="236" idx="0"/>
          </p:cNvCxnSpPr>
          <p:nvPr/>
        </p:nvCxnSpPr>
        <p:spPr>
          <a:xfrm flipH="1" rot="10800000">
            <a:off x="2039638" y="1648725"/>
            <a:ext cx="5215200" cy="712800"/>
          </a:xfrm>
          <a:prstGeom prst="curvedConnector4">
            <a:avLst>
              <a:gd fmla="val 14062" name="adj1"/>
              <a:gd fmla="val 210827" name="adj2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69" name="Google Shape;269;p25"/>
          <p:cNvCxnSpPr>
            <a:endCxn id="236" idx="2"/>
          </p:cNvCxnSpPr>
          <p:nvPr/>
        </p:nvCxnSpPr>
        <p:spPr>
          <a:xfrm>
            <a:off x="6901138" y="2103675"/>
            <a:ext cx="353700" cy="269100"/>
          </a:xfrm>
          <a:prstGeom prst="curvedConnector4">
            <a:avLst>
              <a:gd fmla="val -94809" name="adj1"/>
              <a:gd fmla="val 188489" name="adj2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70" name="Google Shape;270;p25"/>
          <p:cNvSpPr txBox="1"/>
          <p:nvPr/>
        </p:nvSpPr>
        <p:spPr>
          <a:xfrm>
            <a:off x="4827051" y="2313650"/>
            <a:ext cx="1980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Muli"/>
                <a:ea typeface="Muli"/>
                <a:cs typeface="Muli"/>
                <a:sym typeface="Muli"/>
              </a:rPr>
              <a:t>Récupération des informations de connexion du patron stockées dans un client Firefox</a:t>
            </a:r>
            <a:endParaRPr b="1">
              <a:solidFill>
                <a:srgbClr val="FF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271" name="Google Shape;271;p25"/>
          <p:cNvCxnSpPr>
            <a:stCxn id="236" idx="1"/>
            <a:endCxn id="235" idx="1"/>
          </p:cNvCxnSpPr>
          <p:nvPr/>
        </p:nvCxnSpPr>
        <p:spPr>
          <a:xfrm flipH="1" rot="10800000">
            <a:off x="6893725" y="1062750"/>
            <a:ext cx="600" cy="948000"/>
          </a:xfrm>
          <a:prstGeom prst="curvedConnector3">
            <a:avLst>
              <a:gd fmla="val -39687500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72" name="Google Shape;272;p25"/>
          <p:cNvSpPr txBox="1"/>
          <p:nvPr/>
        </p:nvSpPr>
        <p:spPr>
          <a:xfrm>
            <a:off x="4570850" y="1181275"/>
            <a:ext cx="2073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Muli"/>
                <a:ea typeface="Muli"/>
                <a:cs typeface="Muli"/>
                <a:sym typeface="Muli"/>
              </a:rPr>
              <a:t>Connexion en SSH à la session du patron + récupération du flag</a:t>
            </a:r>
            <a:endParaRPr b="1">
              <a:solidFill>
                <a:srgbClr val="FF0000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78" name="Google Shape;278;p26"/>
          <p:cNvGrpSpPr/>
          <p:nvPr/>
        </p:nvGrpSpPr>
        <p:grpSpPr>
          <a:xfrm>
            <a:off x="840373" y="818020"/>
            <a:ext cx="7485564" cy="3843548"/>
            <a:chOff x="1177450" y="241631"/>
            <a:chExt cx="6173152" cy="3616776"/>
          </a:xfrm>
        </p:grpSpPr>
        <p:sp>
          <p:nvSpPr>
            <p:cNvPr id="279" name="Google Shape;279;p26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3FC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3" name="Google Shape;283;p26"/>
          <p:cNvSpPr txBox="1"/>
          <p:nvPr>
            <p:ph idx="4294967295" type="body"/>
          </p:nvPr>
        </p:nvSpPr>
        <p:spPr>
          <a:xfrm>
            <a:off x="113900" y="-39725"/>
            <a:ext cx="3213600" cy="647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Lexend Deca"/>
                <a:ea typeface="Lexend Deca"/>
                <a:cs typeface="Lexend Deca"/>
                <a:sym typeface="Lexend Deca"/>
              </a:rPr>
              <a:t>Buffer overflow</a:t>
            </a:r>
            <a:endParaRPr sz="1800"/>
          </a:p>
        </p:txBody>
      </p:sp>
      <p:pic>
        <p:nvPicPr>
          <p:cNvPr id="284" name="Google Shape;284;p26" title="Démo CTF_Difficile_buffer_overflow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5225" y="1031625"/>
            <a:ext cx="5815848" cy="327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0" name="Google Shape;290;p27"/>
          <p:cNvSpPr txBox="1"/>
          <p:nvPr/>
        </p:nvSpPr>
        <p:spPr>
          <a:xfrm>
            <a:off x="69500" y="54225"/>
            <a:ext cx="5540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Algorithme de chiffrement</a:t>
            </a:r>
            <a:endParaRPr/>
          </a:p>
        </p:txBody>
      </p:sp>
      <p:sp>
        <p:nvSpPr>
          <p:cNvPr id="291" name="Google Shape;291;p27"/>
          <p:cNvSpPr txBox="1"/>
          <p:nvPr/>
        </p:nvSpPr>
        <p:spPr>
          <a:xfrm>
            <a:off x="167800" y="912300"/>
            <a:ext cx="6040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Combinaison de plusieurs 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algorithmes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symétriques </a:t>
            </a:r>
            <a:b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</a:b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À disposition des attaquants : Un exécutable obtenue via pyinstaller 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92" name="Google Shape;292;p27"/>
          <p:cNvSpPr txBox="1"/>
          <p:nvPr/>
        </p:nvSpPr>
        <p:spPr>
          <a:xfrm>
            <a:off x="1064200" y="2690125"/>
            <a:ext cx="98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Enigma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93" name="Google Shape;293;p27"/>
          <p:cNvSpPr/>
          <p:nvPr/>
        </p:nvSpPr>
        <p:spPr>
          <a:xfrm>
            <a:off x="2165225" y="2753050"/>
            <a:ext cx="450900" cy="274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7"/>
          <p:cNvSpPr txBox="1"/>
          <p:nvPr/>
        </p:nvSpPr>
        <p:spPr>
          <a:xfrm>
            <a:off x="2731350" y="2582500"/>
            <a:ext cx="985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César + vigenère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95" name="Google Shape;295;p27"/>
          <p:cNvSpPr/>
          <p:nvPr/>
        </p:nvSpPr>
        <p:spPr>
          <a:xfrm>
            <a:off x="3832375" y="2752975"/>
            <a:ext cx="450900" cy="274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7"/>
          <p:cNvSpPr txBox="1"/>
          <p:nvPr/>
        </p:nvSpPr>
        <p:spPr>
          <a:xfrm>
            <a:off x="4173450" y="2640400"/>
            <a:ext cx="985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DES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Mode EAX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97" name="Google Shape;297;p27"/>
          <p:cNvSpPr/>
          <p:nvPr/>
        </p:nvSpPr>
        <p:spPr>
          <a:xfrm>
            <a:off x="5159250" y="2753050"/>
            <a:ext cx="450900" cy="274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7"/>
          <p:cNvSpPr txBox="1"/>
          <p:nvPr/>
        </p:nvSpPr>
        <p:spPr>
          <a:xfrm>
            <a:off x="5822625" y="2690200"/>
            <a:ext cx="98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AES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99" name="Google Shape;299;p27"/>
          <p:cNvSpPr/>
          <p:nvPr/>
        </p:nvSpPr>
        <p:spPr>
          <a:xfrm>
            <a:off x="6496600" y="2753050"/>
            <a:ext cx="450900" cy="274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7"/>
          <p:cNvSpPr txBox="1"/>
          <p:nvPr/>
        </p:nvSpPr>
        <p:spPr>
          <a:xfrm>
            <a:off x="7159975" y="2690200"/>
            <a:ext cx="98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Xor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301" name="Google Shape;30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5700" y="756425"/>
            <a:ext cx="927350" cy="92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8"/>
          <p:cNvSpPr txBox="1"/>
          <p:nvPr>
            <p:ph type="title"/>
          </p:nvPr>
        </p:nvSpPr>
        <p:spPr>
          <a:xfrm>
            <a:off x="213800" y="-161000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Répartition du travail</a:t>
            </a:r>
            <a:endParaRPr/>
          </a:p>
        </p:txBody>
      </p:sp>
      <p:sp>
        <p:nvSpPr>
          <p:cNvPr id="307" name="Google Shape;307;p2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8" name="Google Shape;308;p28"/>
          <p:cNvPicPr preferRelativeResize="0"/>
          <p:nvPr/>
        </p:nvPicPr>
        <p:blipFill rotWithShape="1">
          <a:blip r:embed="rId3">
            <a:alphaModFix/>
          </a:blip>
          <a:srcRect b="416" l="0" r="0" t="416"/>
          <a:stretch/>
        </p:blipFill>
        <p:spPr>
          <a:xfrm>
            <a:off x="319850" y="945750"/>
            <a:ext cx="1277100" cy="1277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09" name="Google Shape;309;p28"/>
          <p:cNvSpPr txBox="1"/>
          <p:nvPr/>
        </p:nvSpPr>
        <p:spPr>
          <a:xfrm>
            <a:off x="79700" y="2262575"/>
            <a:ext cx="17574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Nathan Rochas</a:t>
            </a:r>
            <a:endParaRPr b="1" sz="1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CTF Facile :</a:t>
            </a:r>
            <a:endParaRPr b="1" sz="13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Création du front-end  et du back-end pour le serveur Web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Création et gestion du serveur de base de données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CTF Difficile :</a:t>
            </a:r>
            <a:endParaRPr b="1" sz="13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Gestion de la partie exécutable et décompilation de celui-ci 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310" name="Google Shape;310;p28"/>
          <p:cNvPicPr preferRelativeResize="0"/>
          <p:nvPr/>
        </p:nvPicPr>
        <p:blipFill rotWithShape="1">
          <a:blip r:embed="rId4">
            <a:alphaModFix/>
          </a:blip>
          <a:srcRect b="12597" l="0" r="0" t="12597"/>
          <a:stretch/>
        </p:blipFill>
        <p:spPr>
          <a:xfrm>
            <a:off x="2582453" y="945750"/>
            <a:ext cx="1277100" cy="1277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1" name="Google Shape;311;p28"/>
          <p:cNvSpPr txBox="1"/>
          <p:nvPr/>
        </p:nvSpPr>
        <p:spPr>
          <a:xfrm>
            <a:off x="2253450" y="2274650"/>
            <a:ext cx="19899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Enzo Hoummady</a:t>
            </a:r>
            <a:b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</a:b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312" name="Google Shape;312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00956" y="950725"/>
            <a:ext cx="1277100" cy="1277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3" name="Google Shape;313;p28"/>
          <p:cNvSpPr txBox="1"/>
          <p:nvPr/>
        </p:nvSpPr>
        <p:spPr>
          <a:xfrm>
            <a:off x="4456750" y="2274650"/>
            <a:ext cx="23655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Dorian Beaufils</a:t>
            </a:r>
            <a:endParaRPr b="1" sz="1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CTF Facile :</a:t>
            </a:r>
            <a:endParaRPr b="1" sz="13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Configuration d’Openstack (pare-feu, ports)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Script d’installation bash (gestion des droits déploiement du serveur web) 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Documentation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CTF Difficile :</a:t>
            </a:r>
            <a:endParaRPr b="1" sz="13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Création et déploiement du buffer overflow (script C serveur)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Script bash serveur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314" name="Google Shape;314;p28"/>
          <p:cNvPicPr preferRelativeResize="0"/>
          <p:nvPr/>
        </p:nvPicPr>
        <p:blipFill rotWithShape="1">
          <a:blip r:embed="rId6">
            <a:alphaModFix/>
          </a:blip>
          <a:srcRect b="0" l="6498" r="6507" t="0"/>
          <a:stretch/>
        </p:blipFill>
        <p:spPr>
          <a:xfrm>
            <a:off x="7318960" y="950725"/>
            <a:ext cx="1277100" cy="1277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5" name="Google Shape;315;p28"/>
          <p:cNvSpPr txBox="1"/>
          <p:nvPr/>
        </p:nvSpPr>
        <p:spPr>
          <a:xfrm>
            <a:off x="1885550" y="2578375"/>
            <a:ext cx="26709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CTF Moyen</a:t>
            </a:r>
            <a:r>
              <a:rPr lang="en" sz="13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:</a:t>
            </a:r>
            <a:endParaRPr sz="13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Script python de stéganographie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Script d'installation mariadb (configuration des droits) , add_user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Gestion du pare-feu 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Documentation technique et astuce 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Scripts, utilisés par cron 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CTF Difficile </a:t>
            </a:r>
            <a:r>
              <a:rPr lang="en" sz="13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:</a:t>
            </a:r>
            <a:endParaRPr sz="13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Algorithme de chiffrement</a:t>
            </a:r>
            <a:endParaRPr sz="1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16" name="Google Shape;316;p28"/>
          <p:cNvSpPr txBox="1"/>
          <p:nvPr/>
        </p:nvSpPr>
        <p:spPr>
          <a:xfrm>
            <a:off x="6962550" y="2274638"/>
            <a:ext cx="1989900" cy="24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Clément Mellier</a:t>
            </a:r>
            <a:endParaRPr b="1" sz="1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CTF Moyen :</a:t>
            </a:r>
            <a:endParaRPr b="1" sz="1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Gestion de la base de données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Mise en place des routines Cron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Gestion des droits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-"/>
            </a:pPr>
            <a:r>
              <a:rPr lang="en" sz="11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Vidéo et walkthrought</a:t>
            </a:r>
            <a:endParaRPr sz="1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CTF Difficile :</a:t>
            </a:r>
            <a:endParaRPr b="1" sz="13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11150" lvl="0" marL="4572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uli"/>
              <a:buChar char="-"/>
            </a:pPr>
            <a:r>
              <a:rPr lang="en" sz="13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Config routeur et routage</a:t>
            </a:r>
            <a:endParaRPr sz="13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uli"/>
              <a:buChar char="-"/>
            </a:pPr>
            <a:r>
              <a:rPr lang="en" sz="13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IPSEC </a:t>
            </a:r>
            <a:endParaRPr sz="13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45720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Capture the Flag : </a:t>
            </a:r>
            <a:br>
              <a:rPr lang="en"/>
            </a:br>
            <a:r>
              <a:rPr lang="en"/>
              <a:t>Facile</a:t>
            </a:r>
            <a:endParaRPr/>
          </a:p>
        </p:txBody>
      </p:sp>
      <p:sp>
        <p:nvSpPr>
          <p:cNvPr id="72" name="Google Shape;72;p14"/>
          <p:cNvSpPr txBox="1"/>
          <p:nvPr>
            <p:ph idx="1" type="subTitle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Exploiter une faille commune encore très répandue sur Internet : la SQL Injection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0489" y="1239898"/>
            <a:ext cx="1102533" cy="12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1" name="Google Shape;81;p15"/>
          <p:cNvGrpSpPr/>
          <p:nvPr/>
        </p:nvGrpSpPr>
        <p:grpSpPr>
          <a:xfrm>
            <a:off x="3991722" y="1063916"/>
            <a:ext cx="5147174" cy="3015668"/>
            <a:chOff x="1177450" y="241631"/>
            <a:chExt cx="6173152" cy="3616776"/>
          </a:xfrm>
        </p:grpSpPr>
        <p:sp>
          <p:nvSpPr>
            <p:cNvPr id="82" name="Google Shape;82;p15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3FC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6" name="Google Shape;86;p15"/>
          <p:cNvSpPr txBox="1"/>
          <p:nvPr>
            <p:ph idx="4294967295" type="body"/>
          </p:nvPr>
        </p:nvSpPr>
        <p:spPr>
          <a:xfrm>
            <a:off x="178725" y="989475"/>
            <a:ext cx="3813000" cy="301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⬡"/>
            </a:pPr>
            <a:r>
              <a:rPr lang="en" sz="1800"/>
              <a:t>Connexion nécessaire pour accéder au site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⬡"/>
            </a:pPr>
            <a:r>
              <a:rPr lang="en" sz="1800"/>
              <a:t>Impossibilité de brute force le mot de passe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⬡"/>
            </a:pPr>
            <a:r>
              <a:rPr lang="en" sz="1800"/>
              <a:t>Possibilité d’exploiter une faille SQL Injection pour accéder au site en tant qu’admin</a:t>
            </a:r>
            <a:endParaRPr sz="1800"/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3300" y="1221325"/>
            <a:ext cx="4011524" cy="25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>
            <p:ph idx="4294967295" type="title"/>
          </p:nvPr>
        </p:nvSpPr>
        <p:spPr>
          <a:xfrm>
            <a:off x="178725" y="206525"/>
            <a:ext cx="34110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Formulaire de login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163525" y="-228375"/>
            <a:ext cx="34110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</a:t>
            </a:r>
            <a:endParaRPr/>
          </a:p>
        </p:txBody>
      </p:sp>
      <p:sp>
        <p:nvSpPr>
          <p:cNvPr id="94" name="Google Shape;94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948" y="1788350"/>
            <a:ext cx="1217100" cy="138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8457" y="3631721"/>
            <a:ext cx="1099836" cy="1102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8125" y="663288"/>
            <a:ext cx="701100" cy="9768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4684663" y="4632313"/>
            <a:ext cx="136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Attaquant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7098598" y="2479500"/>
            <a:ext cx="1099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Serveur Web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6978975" y="121925"/>
            <a:ext cx="161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Serveur de Bases de Données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101" name="Google Shape;101;p16"/>
          <p:cNvCxnSpPr>
            <a:stCxn id="96" idx="3"/>
            <a:endCxn id="95" idx="2"/>
          </p:cNvCxnSpPr>
          <p:nvPr/>
        </p:nvCxnSpPr>
        <p:spPr>
          <a:xfrm flipH="1" rot="10800000">
            <a:off x="5918293" y="3175325"/>
            <a:ext cx="760200" cy="1007700"/>
          </a:xfrm>
          <a:prstGeom prst="curvedConnector2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2" name="Google Shape;102;p16"/>
          <p:cNvCxnSpPr>
            <a:stCxn id="95" idx="0"/>
            <a:endCxn id="97" idx="1"/>
          </p:cNvCxnSpPr>
          <p:nvPr/>
        </p:nvCxnSpPr>
        <p:spPr>
          <a:xfrm rot="-5400000">
            <a:off x="6739998" y="1090250"/>
            <a:ext cx="636600" cy="759600"/>
          </a:xfrm>
          <a:prstGeom prst="curvedConnector2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3" name="Google Shape;103;p16"/>
          <p:cNvSpPr txBox="1"/>
          <p:nvPr/>
        </p:nvSpPr>
        <p:spPr>
          <a:xfrm>
            <a:off x="6165075" y="3577113"/>
            <a:ext cx="23931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Injection d’une requête SQL via le formulaire de login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4626075" y="541238"/>
            <a:ext cx="23931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Requête modifiée effectuée sur la base de données  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471350" y="933375"/>
            <a:ext cx="4652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$requete =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Muli"/>
                <a:ea typeface="Muli"/>
                <a:cs typeface="Muli"/>
                <a:sym typeface="Muli"/>
              </a:rPr>
              <a:t>SELECT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">
                <a:solidFill>
                  <a:srgbClr val="FF9900"/>
                </a:solidFill>
                <a:latin typeface="Muli"/>
                <a:ea typeface="Muli"/>
                <a:cs typeface="Muli"/>
                <a:sym typeface="Muli"/>
              </a:rPr>
              <a:t>id, passwd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Muli"/>
                <a:ea typeface="Muli"/>
                <a:cs typeface="Muli"/>
                <a:sym typeface="Muli"/>
              </a:rPr>
              <a:t>FROM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">
                <a:solidFill>
                  <a:srgbClr val="FF9900"/>
                </a:solidFill>
                <a:latin typeface="Muli"/>
                <a:ea typeface="Muli"/>
                <a:cs typeface="Muli"/>
                <a:sym typeface="Muli"/>
              </a:rPr>
              <a:t>users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Muli"/>
                <a:ea typeface="Muli"/>
                <a:cs typeface="Muli"/>
                <a:sym typeface="Muli"/>
              </a:rPr>
              <a:t>WHERE </a:t>
            </a:r>
            <a:r>
              <a:rPr lang="en">
                <a:solidFill>
                  <a:srgbClr val="FF9900"/>
                </a:solidFill>
                <a:latin typeface="Muli"/>
                <a:ea typeface="Muli"/>
                <a:cs typeface="Muli"/>
                <a:sym typeface="Muli"/>
              </a:rPr>
              <a:t>id=’$username’</a:t>
            </a:r>
            <a:endParaRPr>
              <a:solidFill>
                <a:srgbClr val="FF9900"/>
              </a:solidFill>
              <a:latin typeface="Muli"/>
              <a:ea typeface="Muli"/>
              <a:cs typeface="Muli"/>
              <a:sym typeface="Muli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Muli"/>
                <a:ea typeface="Muli"/>
                <a:cs typeface="Muli"/>
                <a:sym typeface="Muli"/>
              </a:rPr>
              <a:t>AND </a:t>
            </a:r>
            <a:r>
              <a:rPr lang="en">
                <a:solidFill>
                  <a:srgbClr val="FF9900"/>
                </a:solidFill>
                <a:latin typeface="Muli"/>
                <a:ea typeface="Muli"/>
                <a:cs typeface="Muli"/>
                <a:sym typeface="Muli"/>
              </a:rPr>
              <a:t>passwd=’$password’;</a:t>
            </a:r>
            <a:endParaRPr>
              <a:solidFill>
                <a:srgbClr val="FF99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471350" y="2263950"/>
            <a:ext cx="4389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⇒ Requête non sécurisée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⇒ Possibilité de la modifier depuis le formulaire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⇒ Avec “admin’--” en tant que nom d’utilisateur, la requête devient :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471350" y="3555838"/>
            <a:ext cx="4652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$requete =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Muli"/>
                <a:ea typeface="Muli"/>
                <a:cs typeface="Muli"/>
                <a:sym typeface="Muli"/>
              </a:rPr>
              <a:t>SELECT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">
                <a:solidFill>
                  <a:srgbClr val="FF9900"/>
                </a:solidFill>
                <a:latin typeface="Muli"/>
                <a:ea typeface="Muli"/>
                <a:cs typeface="Muli"/>
                <a:sym typeface="Muli"/>
              </a:rPr>
              <a:t>id, passwd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Muli"/>
                <a:ea typeface="Muli"/>
                <a:cs typeface="Muli"/>
                <a:sym typeface="Muli"/>
              </a:rPr>
              <a:t>FROM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">
                <a:solidFill>
                  <a:srgbClr val="FF9900"/>
                </a:solidFill>
                <a:latin typeface="Muli"/>
                <a:ea typeface="Muli"/>
                <a:cs typeface="Muli"/>
                <a:sym typeface="Muli"/>
              </a:rPr>
              <a:t>users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Muli"/>
                <a:ea typeface="Muli"/>
                <a:cs typeface="Muli"/>
                <a:sym typeface="Muli"/>
              </a:rPr>
              <a:t>WHERE </a:t>
            </a:r>
            <a:r>
              <a:rPr lang="en">
                <a:solidFill>
                  <a:srgbClr val="FF9900"/>
                </a:solidFill>
                <a:latin typeface="Muli"/>
                <a:ea typeface="Muli"/>
                <a:cs typeface="Muli"/>
                <a:sym typeface="Muli"/>
              </a:rPr>
              <a:t>id=’admin’--’;</a:t>
            </a:r>
            <a:endParaRPr>
              <a:solidFill>
                <a:srgbClr val="FF9900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17"/>
          <p:cNvSpPr txBox="1"/>
          <p:nvPr>
            <p:ph idx="4294967295" type="title"/>
          </p:nvPr>
        </p:nvSpPr>
        <p:spPr>
          <a:xfrm>
            <a:off x="163525" y="119150"/>
            <a:ext cx="3540300" cy="963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Connexion au compte root</a:t>
            </a:r>
            <a:endParaRPr/>
          </a:p>
        </p:txBody>
      </p:sp>
      <p:sp>
        <p:nvSpPr>
          <p:cNvPr id="114" name="Google Shape;114;p17"/>
          <p:cNvSpPr/>
          <p:nvPr/>
        </p:nvSpPr>
        <p:spPr>
          <a:xfrm>
            <a:off x="163525" y="1523725"/>
            <a:ext cx="2360400" cy="805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Hachage des mots de passe via MD5</a:t>
            </a:r>
            <a:endParaRPr sz="1700"/>
          </a:p>
        </p:txBody>
      </p:sp>
      <p:cxnSp>
        <p:nvCxnSpPr>
          <p:cNvPr id="115" name="Google Shape;115;p17"/>
          <p:cNvCxnSpPr>
            <a:stCxn id="114" idx="3"/>
            <a:endCxn id="116" idx="1"/>
          </p:cNvCxnSpPr>
          <p:nvPr/>
        </p:nvCxnSpPr>
        <p:spPr>
          <a:xfrm>
            <a:off x="2523925" y="1926325"/>
            <a:ext cx="8415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16" name="Google Shape;116;p17"/>
          <p:cNvSpPr/>
          <p:nvPr/>
        </p:nvSpPr>
        <p:spPr>
          <a:xfrm>
            <a:off x="3365550" y="1423525"/>
            <a:ext cx="2412900" cy="1005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Décodage </a:t>
            </a:r>
            <a:r>
              <a:rPr lang="en" sz="19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du mot de passe admin via Rainbow Table </a:t>
            </a:r>
            <a:endParaRPr sz="1700"/>
          </a:p>
        </p:txBody>
      </p:sp>
      <p:sp>
        <p:nvSpPr>
          <p:cNvPr id="117" name="Google Shape;117;p17"/>
          <p:cNvSpPr/>
          <p:nvPr/>
        </p:nvSpPr>
        <p:spPr>
          <a:xfrm>
            <a:off x="6620075" y="1251175"/>
            <a:ext cx="2360400" cy="1350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Connexion en SSH au compte root avec le mot de passe admin</a:t>
            </a:r>
            <a:endParaRPr sz="1700"/>
          </a:p>
        </p:txBody>
      </p:sp>
      <p:cxnSp>
        <p:nvCxnSpPr>
          <p:cNvPr id="118" name="Google Shape;118;p17"/>
          <p:cNvCxnSpPr>
            <a:stCxn id="116" idx="3"/>
            <a:endCxn id="117" idx="1"/>
          </p:cNvCxnSpPr>
          <p:nvPr/>
        </p:nvCxnSpPr>
        <p:spPr>
          <a:xfrm>
            <a:off x="5778450" y="1926325"/>
            <a:ext cx="8415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stealth"/>
          </a:ln>
        </p:spPr>
      </p:cxnSp>
      <p:graphicFrame>
        <p:nvGraphicFramePr>
          <p:cNvPr id="119" name="Google Shape;119;p17"/>
          <p:cNvGraphicFramePr/>
          <p:nvPr/>
        </p:nvGraphicFramePr>
        <p:xfrm>
          <a:off x="59925" y="3207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{1D59CEAA-7A3B-49D1-AC13-9BBA1E801311}</a:tableStyleId>
              </a:tblPr>
              <a:tblGrid>
                <a:gridCol w="717825"/>
                <a:gridCol w="1849775"/>
              </a:tblGrid>
              <a:tr h="396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User</a:t>
                      </a:r>
                      <a:endParaRPr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Password</a:t>
                      </a:r>
                      <a:endParaRPr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8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admin</a:t>
                      </a:r>
                      <a:endParaRPr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6e813bdeefa301decac8b65945dc2440</a:t>
                      </a:r>
                      <a:endParaRPr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20" name="Google Shape;120;p17"/>
          <p:cNvCxnSpPr>
            <a:stCxn id="114" idx="2"/>
          </p:cNvCxnSpPr>
          <p:nvPr/>
        </p:nvCxnSpPr>
        <p:spPr>
          <a:xfrm>
            <a:off x="1343725" y="2328925"/>
            <a:ext cx="0" cy="881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stealth"/>
          </a:ln>
        </p:spPr>
      </p:cxnSp>
      <p:graphicFrame>
        <p:nvGraphicFramePr>
          <p:cNvPr id="121" name="Google Shape;121;p17"/>
          <p:cNvGraphicFramePr/>
          <p:nvPr/>
        </p:nvGraphicFramePr>
        <p:xfrm>
          <a:off x="3288200" y="33980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{1D59CEAA-7A3B-49D1-AC13-9BBA1E801311}</a:tableStyleId>
              </a:tblPr>
              <a:tblGrid>
                <a:gridCol w="717825"/>
                <a:gridCol w="1849775"/>
              </a:tblGrid>
              <a:tr h="304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User</a:t>
                      </a:r>
                      <a:endParaRPr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Password</a:t>
                      </a:r>
                      <a:endParaRPr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0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admin</a:t>
                      </a:r>
                      <a:endParaRPr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kostadinkostadinovic</a:t>
                      </a:r>
                      <a:endParaRPr sz="1300"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22" name="Google Shape;122;p17"/>
          <p:cNvCxnSpPr/>
          <p:nvPr/>
        </p:nvCxnSpPr>
        <p:spPr>
          <a:xfrm>
            <a:off x="2616925" y="3794275"/>
            <a:ext cx="6555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23" name="Google Shape;123;p17"/>
          <p:cNvCxnSpPr/>
          <p:nvPr/>
        </p:nvCxnSpPr>
        <p:spPr>
          <a:xfrm>
            <a:off x="4572000" y="2429125"/>
            <a:ext cx="0" cy="953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124" name="Google Shape;124;p17"/>
          <p:cNvPicPr preferRelativeResize="0"/>
          <p:nvPr/>
        </p:nvPicPr>
        <p:blipFill rotWithShape="1">
          <a:blip r:embed="rId3">
            <a:alphaModFix/>
          </a:blip>
          <a:srcRect b="0" l="0" r="30030" t="0"/>
          <a:stretch/>
        </p:blipFill>
        <p:spPr>
          <a:xfrm>
            <a:off x="6541750" y="3056787"/>
            <a:ext cx="2517050" cy="147497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/>
        </p:nvSpPr>
        <p:spPr>
          <a:xfrm>
            <a:off x="7367725" y="3147675"/>
            <a:ext cx="1543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kostadinkostadinovic</a:t>
            </a:r>
            <a:endParaRPr sz="600"/>
          </a:p>
        </p:txBody>
      </p:sp>
      <p:cxnSp>
        <p:nvCxnSpPr>
          <p:cNvPr id="126" name="Google Shape;126;p17"/>
          <p:cNvCxnSpPr>
            <a:endCxn id="124" idx="1"/>
          </p:cNvCxnSpPr>
          <p:nvPr/>
        </p:nvCxnSpPr>
        <p:spPr>
          <a:xfrm>
            <a:off x="5858350" y="3794276"/>
            <a:ext cx="6834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27" name="Google Shape;127;p17"/>
          <p:cNvCxnSpPr>
            <a:stCxn id="117" idx="2"/>
            <a:endCxn id="124" idx="0"/>
          </p:cNvCxnSpPr>
          <p:nvPr/>
        </p:nvCxnSpPr>
        <p:spPr>
          <a:xfrm>
            <a:off x="7800275" y="2601475"/>
            <a:ext cx="0" cy="455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3" name="Google Shape;133;p18"/>
          <p:cNvGrpSpPr/>
          <p:nvPr/>
        </p:nvGrpSpPr>
        <p:grpSpPr>
          <a:xfrm>
            <a:off x="840373" y="818020"/>
            <a:ext cx="7485564" cy="3843548"/>
            <a:chOff x="1177450" y="241631"/>
            <a:chExt cx="6173152" cy="3616776"/>
          </a:xfrm>
        </p:grpSpPr>
        <p:sp>
          <p:nvSpPr>
            <p:cNvPr id="134" name="Google Shape;134;p18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3FC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8" name="Google Shape;138;p18"/>
          <p:cNvSpPr txBox="1"/>
          <p:nvPr>
            <p:ph idx="4294967295" type="body"/>
          </p:nvPr>
        </p:nvSpPr>
        <p:spPr>
          <a:xfrm>
            <a:off x="113900" y="-39725"/>
            <a:ext cx="3441000" cy="647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Lexend Deca"/>
                <a:ea typeface="Lexend Deca"/>
                <a:cs typeface="Lexend Deca"/>
                <a:sym typeface="Lexend Deca"/>
              </a:rPr>
              <a:t>Démonstration</a:t>
            </a:r>
            <a:endParaRPr sz="1800"/>
          </a:p>
        </p:txBody>
      </p:sp>
      <p:pic>
        <p:nvPicPr>
          <p:cNvPr id="139" name="Google Shape;139;p18" title="video-163828535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0088" y="1015875"/>
            <a:ext cx="5863824" cy="329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Capture the Flag : </a:t>
            </a:r>
            <a:br>
              <a:rPr lang="en"/>
            </a:br>
            <a:r>
              <a:rPr lang="en"/>
              <a:t>Moyen</a:t>
            </a:r>
            <a:endParaRPr/>
          </a:p>
        </p:txBody>
      </p:sp>
      <p:sp>
        <p:nvSpPr>
          <p:cNvPr id="145" name="Google Shape;145;p19"/>
          <p:cNvSpPr txBox="1"/>
          <p:nvPr>
            <p:ph idx="1" type="subTitle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Utiliser la sténographie pour retrouver des informations cachées</a:t>
            </a:r>
            <a:endParaRPr/>
          </a:p>
        </p:txBody>
      </p:sp>
      <p:pic>
        <p:nvPicPr>
          <p:cNvPr id="146" name="Google Shape;14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0489" y="1239898"/>
            <a:ext cx="1102533" cy="12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163525" y="-228375"/>
            <a:ext cx="43035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Etapes CTF-Moyen</a:t>
            </a:r>
            <a:endParaRPr/>
          </a:p>
        </p:txBody>
      </p:sp>
      <p:sp>
        <p:nvSpPr>
          <p:cNvPr id="154" name="Google Shape;154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20"/>
          <p:cNvSpPr txBox="1"/>
          <p:nvPr/>
        </p:nvSpPr>
        <p:spPr>
          <a:xfrm>
            <a:off x="471350" y="933375"/>
            <a:ext cx="465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163525" y="825675"/>
            <a:ext cx="398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1 - Bruteforce session SSH avec Hydra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2250" y="835400"/>
            <a:ext cx="596150" cy="5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0"/>
          <p:cNvSpPr txBox="1"/>
          <p:nvPr/>
        </p:nvSpPr>
        <p:spPr>
          <a:xfrm>
            <a:off x="163525" y="1522600"/>
            <a:ext cx="398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2 - 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Récupération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hash mot de passe via s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téganographie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159" name="Google Shape;15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9700" y="1484949"/>
            <a:ext cx="548699" cy="69091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0"/>
          <p:cNvSpPr txBox="1"/>
          <p:nvPr/>
        </p:nvSpPr>
        <p:spPr>
          <a:xfrm>
            <a:off x="163525" y="2388050"/>
            <a:ext cx="398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3 - Reverse du hash via rainbow table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161" name="Google Shape;16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0700" y="2434951"/>
            <a:ext cx="806712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0"/>
          <p:cNvSpPr txBox="1"/>
          <p:nvPr/>
        </p:nvSpPr>
        <p:spPr>
          <a:xfrm>
            <a:off x="209300" y="3094225"/>
            <a:ext cx="398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4 - Abus, faille Mariadb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163" name="Google Shape;16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13485" y="3000425"/>
            <a:ext cx="933684" cy="690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0"/>
          <p:cNvSpPr txBox="1"/>
          <p:nvPr/>
        </p:nvSpPr>
        <p:spPr>
          <a:xfrm>
            <a:off x="209300" y="3800400"/>
            <a:ext cx="398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5 - Abus, routine Crontab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165" name="Google Shape;16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45308" y="3753495"/>
            <a:ext cx="1317483" cy="69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/>
          <p:nvPr>
            <p:ph type="title"/>
          </p:nvPr>
        </p:nvSpPr>
        <p:spPr>
          <a:xfrm>
            <a:off x="163525" y="-228375"/>
            <a:ext cx="34110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Stéganographie</a:t>
            </a:r>
            <a:endParaRPr/>
          </a:p>
        </p:txBody>
      </p:sp>
      <p:sp>
        <p:nvSpPr>
          <p:cNvPr id="171" name="Google Shape;171;p21"/>
          <p:cNvSpPr txBox="1"/>
          <p:nvPr>
            <p:ph idx="12" type="sldNum"/>
          </p:nvPr>
        </p:nvSpPr>
        <p:spPr>
          <a:xfrm>
            <a:off x="8500059" y="464570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21"/>
          <p:cNvSpPr txBox="1"/>
          <p:nvPr/>
        </p:nvSpPr>
        <p:spPr>
          <a:xfrm>
            <a:off x="4245075" y="541238"/>
            <a:ext cx="2393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242750" y="933375"/>
            <a:ext cx="465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163525" y="825675"/>
            <a:ext cx="398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Encodage du message sur les LSB de l’image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175" name="Google Shape;175;p21"/>
          <p:cNvCxnSpPr/>
          <p:nvPr/>
        </p:nvCxnSpPr>
        <p:spPr>
          <a:xfrm flipH="1">
            <a:off x="5099075" y="465050"/>
            <a:ext cx="1185300" cy="10161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1"/>
          <p:cNvSpPr txBox="1"/>
          <p:nvPr/>
        </p:nvSpPr>
        <p:spPr>
          <a:xfrm>
            <a:off x="216775" y="1481150"/>
            <a:ext cx="3878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On veut encoder “A”</a:t>
            </a:r>
            <a:r>
              <a:rPr lang="en"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br>
              <a:rPr lang="en"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</a:br>
            <a:r>
              <a:rPr lang="en"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b(A) : 1000001</a:t>
            </a:r>
            <a:br>
              <a:rPr lang="en"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</a:br>
            <a:r>
              <a:rPr lang="en"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On remplace les LSB des octets RGBA de l’image par la valeur de la lettre </a:t>
            </a:r>
            <a:endParaRPr sz="16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7" name="Google Shape;177;p21"/>
          <p:cNvSpPr/>
          <p:nvPr/>
        </p:nvSpPr>
        <p:spPr>
          <a:xfrm>
            <a:off x="4728625" y="1352550"/>
            <a:ext cx="317400" cy="285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1"/>
          <p:cNvSpPr txBox="1"/>
          <p:nvPr/>
        </p:nvSpPr>
        <p:spPr>
          <a:xfrm>
            <a:off x="4597125" y="1799375"/>
            <a:ext cx="31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Muli"/>
                <a:ea typeface="Muli"/>
                <a:cs typeface="Muli"/>
                <a:sym typeface="Muli"/>
              </a:rPr>
              <a:t>R</a:t>
            </a:r>
            <a:endParaRPr b="1" sz="1200">
              <a:solidFill>
                <a:srgbClr val="FF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9" name="Google Shape;179;p21"/>
          <p:cNvSpPr txBox="1"/>
          <p:nvPr/>
        </p:nvSpPr>
        <p:spPr>
          <a:xfrm>
            <a:off x="4597125" y="2097600"/>
            <a:ext cx="31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FF00"/>
                </a:solidFill>
                <a:latin typeface="Muli"/>
                <a:ea typeface="Muli"/>
                <a:cs typeface="Muli"/>
                <a:sym typeface="Muli"/>
              </a:rPr>
              <a:t>G</a:t>
            </a:r>
            <a:endParaRPr b="1" sz="1200">
              <a:solidFill>
                <a:srgbClr val="00FF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80" name="Google Shape;180;p21"/>
          <p:cNvSpPr txBox="1"/>
          <p:nvPr/>
        </p:nvSpPr>
        <p:spPr>
          <a:xfrm>
            <a:off x="4597125" y="2387100"/>
            <a:ext cx="31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FFFF"/>
                </a:solidFill>
                <a:latin typeface="Muli"/>
                <a:ea typeface="Muli"/>
                <a:cs typeface="Muli"/>
                <a:sym typeface="Muli"/>
              </a:rPr>
              <a:t>B</a:t>
            </a:r>
            <a:endParaRPr b="1" sz="1200">
              <a:solidFill>
                <a:srgbClr val="00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81" name="Google Shape;181;p21"/>
          <p:cNvSpPr txBox="1"/>
          <p:nvPr/>
        </p:nvSpPr>
        <p:spPr>
          <a:xfrm>
            <a:off x="4597125" y="2697750"/>
            <a:ext cx="31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A</a:t>
            </a:r>
            <a:endParaRPr b="1" sz="1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graphicFrame>
        <p:nvGraphicFramePr>
          <p:cNvPr id="182" name="Google Shape;182;p21"/>
          <p:cNvGraphicFramePr/>
          <p:nvPr/>
        </p:nvGraphicFramePr>
        <p:xfrm>
          <a:off x="4914526" y="18668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{1D59CEAA-7A3B-49D1-AC13-9BBA1E801311}</a:tableStyleId>
              </a:tblPr>
              <a:tblGrid>
                <a:gridCol w="291425"/>
                <a:gridCol w="291425"/>
                <a:gridCol w="291425"/>
                <a:gridCol w="291425"/>
                <a:gridCol w="291425"/>
                <a:gridCol w="291425"/>
                <a:gridCol w="291425"/>
                <a:gridCol w="291425"/>
              </a:tblGrid>
              <a:tr h="250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00"/>
                          </a:solidFill>
                        </a:rPr>
                        <a:t>1</a:t>
                      </a:r>
                      <a:endParaRPr b="1" sz="13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00"/>
                          </a:solidFill>
                        </a:rPr>
                        <a:t>1</a:t>
                      </a:r>
                      <a:endParaRPr b="1" sz="13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00"/>
                          </a:solidFill>
                        </a:rPr>
                        <a:t>1</a:t>
                      </a:r>
                      <a:endParaRPr b="1" sz="13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00"/>
                          </a:solidFill>
                        </a:rPr>
                        <a:t>1</a:t>
                      </a:r>
                      <a:endParaRPr b="1" sz="13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00"/>
                          </a:solidFill>
                        </a:rPr>
                        <a:t>0</a:t>
                      </a:r>
                      <a:endParaRPr b="1" sz="13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00"/>
                          </a:solidFill>
                        </a:rPr>
                        <a:t>1</a:t>
                      </a:r>
                      <a:endParaRPr b="1" sz="13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0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00"/>
                          </a:solidFill>
                        </a:rPr>
                        <a:t>1</a:t>
                      </a:r>
                      <a:endParaRPr b="1" sz="13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0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00"/>
                          </a:solidFill>
                        </a:rPr>
                        <a:t>1</a:t>
                      </a:r>
                      <a:endParaRPr b="1" sz="13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0" anchor="b"/>
                </a:tc>
              </a:tr>
            </a:tbl>
          </a:graphicData>
        </a:graphic>
      </p:graphicFrame>
      <p:graphicFrame>
        <p:nvGraphicFramePr>
          <p:cNvPr id="183" name="Google Shape;183;p21"/>
          <p:cNvGraphicFramePr/>
          <p:nvPr/>
        </p:nvGraphicFramePr>
        <p:xfrm>
          <a:off x="4914526" y="216034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{1D59CEAA-7A3B-49D1-AC13-9BBA1E801311}</a:tableStyleId>
              </a:tblPr>
              <a:tblGrid>
                <a:gridCol w="291425"/>
                <a:gridCol w="291425"/>
                <a:gridCol w="291425"/>
                <a:gridCol w="291425"/>
                <a:gridCol w="291425"/>
                <a:gridCol w="291425"/>
                <a:gridCol w="291425"/>
                <a:gridCol w="291425"/>
              </a:tblGrid>
              <a:tr h="23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00"/>
                          </a:solidFill>
                        </a:rPr>
                        <a:t>0</a:t>
                      </a:r>
                      <a:endParaRPr b="1" sz="13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00"/>
                          </a:solidFill>
                        </a:rPr>
                        <a:t>0</a:t>
                      </a:r>
                      <a:endParaRPr b="1" sz="13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00"/>
                          </a:solidFill>
                        </a:rPr>
                        <a:t>1</a:t>
                      </a:r>
                      <a:endParaRPr b="1" sz="13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00"/>
                          </a:solidFill>
                        </a:rPr>
                        <a:t>1</a:t>
                      </a:r>
                      <a:endParaRPr b="1" sz="13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00"/>
                          </a:solidFill>
                        </a:rPr>
                        <a:t>0</a:t>
                      </a:r>
                      <a:endParaRPr b="1" sz="13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00"/>
                          </a:solidFill>
                        </a:rPr>
                        <a:t>1</a:t>
                      </a:r>
                      <a:endParaRPr b="1" sz="13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0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00"/>
                          </a:solidFill>
                        </a:rPr>
                        <a:t>0</a:t>
                      </a:r>
                      <a:endParaRPr b="1" sz="13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0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00"/>
                          </a:solidFill>
                        </a:rPr>
                        <a:t>0</a:t>
                      </a:r>
                      <a:endParaRPr b="1" sz="13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0" anchor="b"/>
                </a:tc>
              </a:tr>
            </a:tbl>
          </a:graphicData>
        </a:graphic>
      </p:graphicFrame>
      <p:graphicFrame>
        <p:nvGraphicFramePr>
          <p:cNvPr id="184" name="Google Shape;184;p21"/>
          <p:cNvGraphicFramePr/>
          <p:nvPr/>
        </p:nvGraphicFramePr>
        <p:xfrm>
          <a:off x="4914526" y="24669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{1D59CEAA-7A3B-49D1-AC13-9BBA1E801311}</a:tableStyleId>
              </a:tblPr>
              <a:tblGrid>
                <a:gridCol w="291425"/>
                <a:gridCol w="291425"/>
                <a:gridCol w="291425"/>
                <a:gridCol w="291425"/>
                <a:gridCol w="291425"/>
                <a:gridCol w="291425"/>
                <a:gridCol w="291425"/>
                <a:gridCol w="291425"/>
              </a:tblGrid>
              <a:tr h="250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FF"/>
                          </a:solidFill>
                        </a:rPr>
                        <a:t>0</a:t>
                      </a:r>
                      <a:endParaRPr b="1" sz="13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FF"/>
                          </a:solidFill>
                        </a:rPr>
                        <a:t>0</a:t>
                      </a:r>
                      <a:endParaRPr b="1" sz="13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FF"/>
                          </a:solidFill>
                        </a:rPr>
                        <a:t>0</a:t>
                      </a:r>
                      <a:endParaRPr b="1" sz="13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FF"/>
                          </a:solidFill>
                        </a:rPr>
                        <a:t>1</a:t>
                      </a:r>
                      <a:endParaRPr b="1" sz="13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FF"/>
                          </a:solidFill>
                        </a:rPr>
                        <a:t>1</a:t>
                      </a:r>
                      <a:endParaRPr b="1" sz="13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FF"/>
                          </a:solidFill>
                        </a:rPr>
                        <a:t>1</a:t>
                      </a:r>
                      <a:endParaRPr b="1" sz="13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0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FF"/>
                          </a:solidFill>
                        </a:rPr>
                        <a:t>1</a:t>
                      </a:r>
                      <a:endParaRPr b="1" sz="13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0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FFFF"/>
                          </a:solidFill>
                        </a:rPr>
                        <a:t>0</a:t>
                      </a:r>
                      <a:endParaRPr b="1" sz="13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0" anchor="b"/>
                </a:tc>
              </a:tr>
            </a:tbl>
          </a:graphicData>
        </a:graphic>
      </p:graphicFrame>
      <p:graphicFrame>
        <p:nvGraphicFramePr>
          <p:cNvPr id="185" name="Google Shape;185;p21"/>
          <p:cNvGraphicFramePr/>
          <p:nvPr/>
        </p:nvGraphicFramePr>
        <p:xfrm>
          <a:off x="4914526" y="27572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{1D59CEAA-7A3B-49D1-AC13-9BBA1E801311}</a:tableStyleId>
              </a:tblPr>
              <a:tblGrid>
                <a:gridCol w="291425"/>
                <a:gridCol w="291425"/>
                <a:gridCol w="291425"/>
                <a:gridCol w="291425"/>
                <a:gridCol w="291425"/>
                <a:gridCol w="291425"/>
                <a:gridCol w="291425"/>
                <a:gridCol w="291425"/>
              </a:tblGrid>
              <a:tr h="250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</a:rPr>
                        <a:t>0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</a:rPr>
                        <a:t>0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</a:rPr>
                        <a:t>0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</a:rPr>
                        <a:t>0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</a:rPr>
                        <a:t>0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</a:rPr>
                        <a:t>0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0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</a:rPr>
                        <a:t>0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0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</a:rPr>
                        <a:t>0</a:t>
                      </a:r>
                      <a:endParaRPr b="1"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0" anchor="b"/>
                </a:tc>
              </a:tr>
            </a:tbl>
          </a:graphicData>
        </a:graphic>
      </p:graphicFrame>
      <p:sp>
        <p:nvSpPr>
          <p:cNvPr id="186" name="Google Shape;186;p21"/>
          <p:cNvSpPr/>
          <p:nvPr/>
        </p:nvSpPr>
        <p:spPr>
          <a:xfrm>
            <a:off x="6954500" y="1866825"/>
            <a:ext cx="291600" cy="12003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7" name="Google Shape;187;p21"/>
          <p:cNvSpPr txBox="1"/>
          <p:nvPr/>
        </p:nvSpPr>
        <p:spPr>
          <a:xfrm>
            <a:off x="7191925" y="2209625"/>
            <a:ext cx="135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Bit de poids faible (LSB)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188" name="Google Shape;1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500" y="93311"/>
            <a:ext cx="1226876" cy="154483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aphicFrame>
        <p:nvGraphicFramePr>
          <p:cNvPr id="189" name="Google Shape;189;p21"/>
          <p:cNvGraphicFramePr/>
          <p:nvPr/>
        </p:nvGraphicFramePr>
        <p:xfrm>
          <a:off x="5841001" y="35579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{1D59CEAA-7A3B-49D1-AC13-9BBA1E801311}</a:tableStyleId>
              </a:tblPr>
              <a:tblGrid>
                <a:gridCol w="291425"/>
                <a:gridCol w="291425"/>
                <a:gridCol w="291425"/>
                <a:gridCol w="291425"/>
                <a:gridCol w="291425"/>
                <a:gridCol w="291425"/>
                <a:gridCol w="291425"/>
                <a:gridCol w="291425"/>
              </a:tblGrid>
              <a:tr h="250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FF0000"/>
                          </a:solidFill>
                        </a:rPr>
                        <a:t>1</a:t>
                      </a:r>
                      <a:endParaRPr b="1"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00FF00"/>
                          </a:solidFill>
                        </a:rPr>
                        <a:t>0</a:t>
                      </a:r>
                      <a:endParaRPr b="1" sz="11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00FFFF"/>
                          </a:solidFill>
                        </a:rPr>
                        <a:t>0</a:t>
                      </a:r>
                      <a:endParaRPr b="1" sz="11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CCCCCC"/>
                          </a:solidFill>
                        </a:rPr>
                        <a:t>0</a:t>
                      </a:r>
                      <a:endParaRPr b="1" sz="1100">
                        <a:solidFill>
                          <a:srgbClr val="CCCCCC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FF0000"/>
                          </a:solidFill>
                        </a:rPr>
                        <a:t>0</a:t>
                      </a:r>
                      <a:endParaRPr b="1"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00FF00"/>
                          </a:solidFill>
                        </a:rPr>
                        <a:t>0</a:t>
                      </a:r>
                      <a:endParaRPr b="1" sz="11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0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00FFFF"/>
                          </a:solidFill>
                        </a:rPr>
                        <a:t>1</a:t>
                      </a:r>
                      <a:endParaRPr b="1" sz="11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0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CCCCCC"/>
                          </a:solidFill>
                        </a:rPr>
                        <a:t>…</a:t>
                      </a:r>
                      <a:endParaRPr b="1"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0" anchor="b"/>
                </a:tc>
              </a:tr>
            </a:tbl>
          </a:graphicData>
        </a:graphic>
      </p:graphicFrame>
      <p:sp>
        <p:nvSpPr>
          <p:cNvPr id="190" name="Google Shape;190;p21"/>
          <p:cNvSpPr/>
          <p:nvPr/>
        </p:nvSpPr>
        <p:spPr>
          <a:xfrm rot="-5400000">
            <a:off x="6882987" y="3132324"/>
            <a:ext cx="4443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1"/>
          <p:cNvSpPr txBox="1"/>
          <p:nvPr/>
        </p:nvSpPr>
        <p:spPr>
          <a:xfrm>
            <a:off x="6442975" y="3879325"/>
            <a:ext cx="139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Mot à encoder</a:t>
            </a:r>
            <a:endParaRPr sz="120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92" name="Google Shape;192;p21"/>
          <p:cNvSpPr txBox="1"/>
          <p:nvPr/>
        </p:nvSpPr>
        <p:spPr>
          <a:xfrm>
            <a:off x="465925" y="3380400"/>
            <a:ext cx="4262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Chaque couleur étant encodée sur des variations de 256 intensités, la modification du LSB est invisible à l’oeil nu</a:t>
            </a:r>
            <a:endParaRPr sz="1600"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